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1" r:id="rId3"/>
    <p:sldId id="257" r:id="rId4"/>
    <p:sldId id="276" r:id="rId5"/>
    <p:sldId id="282" r:id="rId6"/>
    <p:sldId id="283" r:id="rId7"/>
    <p:sldId id="301" r:id="rId8"/>
    <p:sldId id="264" r:id="rId9"/>
    <p:sldId id="266" r:id="rId10"/>
    <p:sldId id="263" r:id="rId11"/>
    <p:sldId id="258" r:id="rId12"/>
    <p:sldId id="284" r:id="rId13"/>
    <p:sldId id="289" r:id="rId14"/>
    <p:sldId id="262" r:id="rId15"/>
    <p:sldId id="285" r:id="rId16"/>
    <p:sldId id="267" r:id="rId17"/>
    <p:sldId id="286" r:id="rId18"/>
    <p:sldId id="269" r:id="rId19"/>
    <p:sldId id="275" r:id="rId20"/>
    <p:sldId id="295" r:id="rId21"/>
    <p:sldId id="287" r:id="rId22"/>
    <p:sldId id="288" r:id="rId23"/>
    <p:sldId id="290" r:id="rId24"/>
    <p:sldId id="293" r:id="rId25"/>
    <p:sldId id="273" r:id="rId26"/>
    <p:sldId id="278" r:id="rId27"/>
    <p:sldId id="277" r:id="rId28"/>
    <p:sldId id="279" r:id="rId29"/>
    <p:sldId id="272" r:id="rId30"/>
    <p:sldId id="280" r:id="rId31"/>
    <p:sldId id="274" r:id="rId32"/>
    <p:sldId id="292" r:id="rId33"/>
    <p:sldId id="300" r:id="rId34"/>
    <p:sldId id="298" r:id="rId35"/>
    <p:sldId id="265" r:id="rId36"/>
    <p:sldId id="259" r:id="rId37"/>
    <p:sldId id="261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00"/>
    <a:srgbClr val="800000"/>
    <a:srgbClr val="4D4D4D"/>
    <a:srgbClr val="D9D9D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более 15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8.0000000000000099E-2</c:v>
                </c:pt>
                <c:pt idx="1">
                  <c:v>0.18000000000000019</c:v>
                </c:pt>
                <c:pt idx="2">
                  <c:v>0.19000000000000017</c:v>
                </c:pt>
                <c:pt idx="3">
                  <c:v>0.55000000000000004</c:v>
                </c:pt>
              </c:numCache>
            </c:numRef>
          </c:val>
        </c:ser>
        <c:shape val="box"/>
        <c:axId val="126468480"/>
        <c:axId val="126466688"/>
        <c:axId val="0"/>
      </c:bar3DChart>
      <c:valAx>
        <c:axId val="126466688"/>
        <c:scaling>
          <c:orientation val="minMax"/>
        </c:scaling>
        <c:axPos val="l"/>
        <c:majorGridlines/>
        <c:numFmt formatCode="0%" sourceLinked="1"/>
        <c:tickLblPos val="nextTo"/>
        <c:crossAx val="126468480"/>
        <c:crosses val="autoZero"/>
        <c:crossBetween val="between"/>
      </c:valAx>
      <c:catAx>
        <c:axId val="126468480"/>
        <c:scaling>
          <c:orientation val="minMax"/>
        </c:scaling>
        <c:axPos val="b"/>
        <c:tickLblPos val="nextTo"/>
        <c:crossAx val="126466688"/>
        <c:crosses val="autoZero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Как вы поступаете с использованными батарейками?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>
        <c:manualLayout>
          <c:xMode val="edge"/>
          <c:yMode val="edge"/>
          <c:x val="0.26880699717999301"/>
          <c:y val="3.4096851560505201E-3"/>
        </c:manualLayout>
      </c:layout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вы поступаете с использованными батарейками?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выбрасываю</c:v>
                </c:pt>
                <c:pt idx="1">
                  <c:v>храню</c:v>
                </c:pt>
                <c:pt idx="2">
                  <c:v>сдаю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0.79500000000000004</c:v>
                </c:pt>
                <c:pt idx="1">
                  <c:v>0.19</c:v>
                </c:pt>
                <c:pt idx="2" formatCode="0.00%">
                  <c:v>1.4999999999999998E-2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4D4D4D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4D4D4D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rgbClr val="4D4D4D"/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50169932722549049"/>
          <c:y val="0.42304793294806198"/>
          <c:w val="0.49557135402494107"/>
          <c:h val="0.5557111271126165"/>
        </c:manualLayout>
      </c:layout>
    </c:legend>
    <c:plotVisOnly val="1"/>
    <c:dispBlanksAs val="zero"/>
  </c:chart>
  <c:txPr>
    <a:bodyPr/>
    <a:lstStyle/>
    <a:p>
      <a:pPr>
        <a:lnSpc>
          <a:spcPts val="2160"/>
        </a:lnSpc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Вы готовы сдать использованную батарейку</a:t>
            </a: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</c:title>
    <c:view3D>
      <c:rotX val="10"/>
      <c:rotY val="10"/>
      <c:perspective val="30"/>
    </c:view3D>
    <c:plotArea>
      <c:layout>
        <c:manualLayout>
          <c:layoutTarget val="inner"/>
          <c:xMode val="edge"/>
          <c:yMode val="edge"/>
          <c:x val="0.15573563896277054"/>
          <c:y val="0.14560705539690674"/>
          <c:w val="0.63033712680288534"/>
          <c:h val="0.470596896112327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За вознаграждение</c:v>
                </c:pt>
                <c:pt idx="1">
                  <c:v>В обмен на новые</c:v>
                </c:pt>
                <c:pt idx="2">
                  <c:v>Безвозмездно</c:v>
                </c:pt>
                <c:pt idx="3">
                  <c:v>Не буду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50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За вознаграждение</c:v>
                </c:pt>
                <c:pt idx="1">
                  <c:v>В обмен на новые</c:v>
                </c:pt>
                <c:pt idx="2">
                  <c:v>Безвозмездно</c:v>
                </c:pt>
                <c:pt idx="3">
                  <c:v>Не буду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76</c:v>
                </c:pt>
                <c:pt idx="3">
                  <c:v>3</c:v>
                </c:pt>
              </c:numCache>
            </c:numRef>
          </c:val>
        </c:ser>
        <c:shape val="box"/>
        <c:axId val="133257088"/>
        <c:axId val="133258624"/>
        <c:axId val="105690432"/>
      </c:bar3DChart>
      <c:catAx>
        <c:axId val="1332570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4D4D4D"/>
                </a:solidFill>
              </a:defRPr>
            </a:pPr>
            <a:endParaRPr lang="ru-RU"/>
          </a:p>
        </c:txPr>
        <c:crossAx val="133258624"/>
        <c:crosses val="autoZero"/>
        <c:auto val="1"/>
        <c:lblAlgn val="ctr"/>
        <c:lblOffset val="100"/>
      </c:catAx>
      <c:valAx>
        <c:axId val="1332586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33257088"/>
        <c:crosses val="autoZero"/>
        <c:crossBetween val="between"/>
      </c:valAx>
      <c:serAx>
        <c:axId val="105690432"/>
        <c:scaling>
          <c:orientation val="minMax"/>
        </c:scaling>
        <c:delete val="1"/>
        <c:axPos val="b"/>
        <c:tickLblPos val="none"/>
        <c:crossAx val="133258624"/>
        <c:crosses val="autoZero"/>
      </c:serAx>
    </c:plotArea>
    <c:legend>
      <c:legendPos val="r"/>
      <c:layout>
        <c:manualLayout>
          <c:xMode val="edge"/>
          <c:yMode val="edge"/>
          <c:x val="0.60847613776086318"/>
          <c:y val="4.041185925933681E-2"/>
          <c:w val="0.38955644301137832"/>
          <c:h val="0.1964337755302023"/>
        </c:manualLayout>
      </c:layout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Дети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Готовы к раздельному сбору</c:v>
                </c:pt>
                <c:pt idx="1">
                  <c:v>Не готовы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0.68</c:v>
                </c:pt>
                <c:pt idx="1">
                  <c:v>0.32000000000000045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Готовы к раздельному сбору</c:v>
                </c:pt>
                <c:pt idx="1">
                  <c:v>Не готовы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hape val="box"/>
        <c:axId val="126691584"/>
        <c:axId val="126697472"/>
        <c:axId val="0"/>
      </c:bar3DChart>
      <c:catAx>
        <c:axId val="126691584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26697472"/>
        <c:crosses val="autoZero"/>
        <c:auto val="1"/>
        <c:lblAlgn val="ctr"/>
        <c:lblOffset val="100"/>
      </c:catAx>
      <c:valAx>
        <c:axId val="126697472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126691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0668E-8606-44C9-8E46-771CD8CB186D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8993-B335-46F2-A8EA-567781AAE3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52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D8993-B335-46F2-A8EA-567781AAE3A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20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D8993-B335-46F2-A8EA-567781AAE3A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64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D8993-B335-46F2-A8EA-567781AAE3A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764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D8993-B335-46F2-A8EA-567781AAE3A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7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93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95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127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740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3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526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42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10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081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48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C35D-9E7C-4C0F-A6AC-D42B5256013E}" type="datetimeFigureOut">
              <a:rPr lang="ru-RU" smtClean="0"/>
              <a:pPr/>
              <a:t>11.05.2016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B5F10-536F-4BBF-919E-D4CFD802D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image" Target="../media/image21.jpeg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png"/><Relationship Id="rId4" Type="http://schemas.openxmlformats.org/officeDocument/2006/relationships/image" Target="../media/image8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Я - за здоровье планеты!</a:t>
            </a:r>
            <a:br>
              <a:rPr lang="ru-RU" b="1" dirty="0">
                <a:solidFill>
                  <a:srgbClr val="006600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6600"/>
                </a:solidFill>
                <a:latin typeface="Comic Sans MS" pitchFamily="66" charset="0"/>
              </a:rPr>
              <a:t>А ты?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933056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Парфенова Анна, 7 класс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351" y="54868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МБОУ  «Октябрьская СШ»  Радищевского района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3923930"/>
            <a:ext cx="3096344" cy="275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92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3" y="476672"/>
            <a:ext cx="5702421" cy="626469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92982" y="1916832"/>
            <a:ext cx="2339308" cy="338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60232" y="3356992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200 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65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060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4D4D4D"/>
                </a:solidFill>
                <a:latin typeface="Comic Sans MS" pitchFamily="66" charset="0"/>
              </a:rPr>
              <a:t>Анкетирование</a:t>
            </a:r>
            <a:endParaRPr lang="ru-RU" sz="2800" b="1" dirty="0">
              <a:solidFill>
                <a:srgbClr val="4D4D4D"/>
              </a:solidFill>
              <a:latin typeface="Comic Sans MS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82259"/>
              </p:ext>
            </p:extLst>
          </p:nvPr>
        </p:nvGraphicFramePr>
        <p:xfrm>
          <a:off x="179512" y="980728"/>
          <a:ext cx="8823026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398"/>
                <a:gridCol w="5014202"/>
                <a:gridCol w="3422426"/>
              </a:tblGrid>
              <a:tr h="243681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Просим ответить вас на вопросы анкеты. Это поможет защитить природу. Спасибо!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6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Используете ли вы батарейки, аккумуляторы?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Да                          Нет 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6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Сколько батареек используется в вашем доме?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1-5  5-10  10-15  15 и более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025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3.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Как вы поступаете с использованными батарейками?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-Выбрасываете в мусор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-Храните дома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-Сдаете на переработку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другое……………………………………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986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4.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Пользуетесь ли вы устройством для подзарядки батареек?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Да                          Нет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1395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5.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 считаете, что выброшенная батарейка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-Загрязняет окружающую среду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-Сгнивает, не нанося вреда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-Удобряет почву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911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6.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 готовы сдать использованную батарейку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-За вознаграждение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-В обмен на новую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-Безвозмездно, лишь бы она не отравляла природу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-Не буду ни при каких условиях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3681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 сдавали батарейки в наши «контейнеры»</a:t>
                      </a:r>
                      <a:endParaRPr lang="ru-RU" sz="16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Да                          Нет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5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8.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Вы готовы к раздельному сбору мусора, если будут установлены </a:t>
                      </a:r>
                      <a:r>
                        <a:rPr lang="ru-RU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специальные </a:t>
                      </a: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контейнеры?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Да                          Нет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77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Анкетирование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53204168"/>
              </p:ext>
            </p:extLst>
          </p:nvPr>
        </p:nvGraphicFramePr>
        <p:xfrm>
          <a:off x="20038" y="1556793"/>
          <a:ext cx="469597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2226" y="5388039"/>
            <a:ext cx="1515032" cy="1384571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749903884"/>
              </p:ext>
            </p:extLst>
          </p:nvPr>
        </p:nvGraphicFramePr>
        <p:xfrm>
          <a:off x="4932040" y="1480716"/>
          <a:ext cx="4211961" cy="3587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268760"/>
            <a:ext cx="532859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Сколько батареек используется в вашем доме?</a:t>
            </a:r>
            <a:endParaRPr lang="ru-RU" b="1" dirty="0">
              <a:solidFill>
                <a:schemeClr val="accent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5754926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D4D4D"/>
                </a:solidFill>
              </a:rPr>
              <a:t>Используют  батарейки 100 % опрошенных</a:t>
            </a:r>
            <a:endParaRPr lang="ru-RU" sz="2400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02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Анкетирование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733256"/>
            <a:ext cx="1041350" cy="951679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517357315"/>
              </p:ext>
            </p:extLst>
          </p:nvPr>
        </p:nvGraphicFramePr>
        <p:xfrm>
          <a:off x="-25770" y="1052736"/>
          <a:ext cx="6455157" cy="5162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867322170"/>
              </p:ext>
            </p:extLst>
          </p:nvPr>
        </p:nvGraphicFramePr>
        <p:xfrm>
          <a:off x="5286380" y="2436887"/>
          <a:ext cx="4364526" cy="442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28794" y="5643578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00"/>
                </a:solidFill>
              </a:rPr>
              <a:t>30%  сдавали батарейки в наши контейнеры</a:t>
            </a:r>
            <a:endParaRPr lang="ru-RU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3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60" y="1412776"/>
            <a:ext cx="3930450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20688"/>
            <a:ext cx="4018046" cy="5381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578" y="4435802"/>
            <a:ext cx="3639889" cy="201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337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43 батарейки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17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291311" y="1557561"/>
            <a:ext cx="403860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5184576" cy="3888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55576" y="738282"/>
            <a:ext cx="3370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22 батарейки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696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25760"/>
            <a:ext cx="237079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Шаг-1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620688"/>
            <a:ext cx="4512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За неделю собрано  8 батареек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72596"/>
            <a:ext cx="4320479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255" y="1435119"/>
            <a:ext cx="3165625" cy="2499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4797152"/>
            <a:ext cx="2760325" cy="1897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Улыбающееся лицо 1"/>
          <p:cNvSpPr/>
          <p:nvPr/>
        </p:nvSpPr>
        <p:spPr>
          <a:xfrm>
            <a:off x="8028384" y="1036186"/>
            <a:ext cx="864096" cy="739535"/>
          </a:xfrm>
          <a:prstGeom prst="smileyFace">
            <a:avLst>
              <a:gd name="adj" fmla="val -4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350" y="3935012"/>
            <a:ext cx="4334910" cy="29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50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468188" y="1976248"/>
            <a:ext cx="5184775" cy="3889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99992" y="2276872"/>
            <a:ext cx="421220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66548"/>
            <a:ext cx="1250627" cy="107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220072" y="3140968"/>
            <a:ext cx="288937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0823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14290"/>
            <a:ext cx="8543773" cy="640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483768" y="269849"/>
            <a:ext cx="5976664" cy="584775"/>
          </a:xfrm>
          <a:prstGeom prst="rect">
            <a:avLst/>
          </a:prstGeom>
          <a:solidFill>
            <a:srgbClr val="D9D9D9">
              <a:alpha val="6117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4D4D4D"/>
                </a:solidFill>
                <a:latin typeface="Comic Sans MS" pitchFamily="66" charset="0"/>
              </a:rPr>
              <a:t>Шаг-2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а батарейку-конфетка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85462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Собрано  более </a:t>
            </a: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100 батареек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645" y="4437112"/>
            <a:ext cx="2957706" cy="2217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2662" cy="3005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738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960440" cy="50358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7984" y="3060960"/>
            <a:ext cx="4491086" cy="3326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788024" y="2067522"/>
            <a:ext cx="4214842" cy="1031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У меня появились единомышленники!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7" name="Объект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42844" y="5813447"/>
            <a:ext cx="1142976" cy="1044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9952" y="656011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Собрано  более </a:t>
            </a:r>
          </a:p>
          <a:p>
            <a:pPr algn="ctr"/>
            <a:r>
              <a:rPr lang="ru-RU" sz="3200" b="1" dirty="0" smtClean="0">
                <a:solidFill>
                  <a:srgbClr val="006600"/>
                </a:solidFill>
              </a:rPr>
              <a:t>100 батареек!</a:t>
            </a:r>
            <a:endParaRPr lang="ru-RU" sz="3200" b="1" dirty="0">
              <a:solidFill>
                <a:srgbClr val="006600"/>
              </a:solidFill>
            </a:endParaRPr>
          </a:p>
        </p:txBody>
      </p:sp>
      <p:sp>
        <p:nvSpPr>
          <p:cNvPr id="2" name="Улыбающееся лицо 1"/>
          <p:cNvSpPr/>
          <p:nvPr/>
        </p:nvSpPr>
        <p:spPr>
          <a:xfrm>
            <a:off x="8009834" y="1194620"/>
            <a:ext cx="864096" cy="864096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916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908720"/>
            <a:ext cx="4722812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420" y="3343347"/>
            <a:ext cx="3460755" cy="3296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 rot="18931107">
            <a:off x="6113041" y="1314359"/>
            <a:ext cx="284585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0522" y="4149080"/>
            <a:ext cx="3429622" cy="2295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545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Содержимое 4" descr="DSCN3304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/>
          <a:srcRect/>
          <a:stretch/>
        </p:blipFill>
        <p:spPr>
          <a:xfrm>
            <a:off x="176670" y="2204864"/>
            <a:ext cx="2574766" cy="4344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5"/>
          <p:cNvSpPr txBox="1">
            <a:spLocks/>
          </p:cNvSpPr>
          <p:nvPr/>
        </p:nvSpPr>
        <p:spPr>
          <a:xfrm>
            <a:off x="357158" y="285728"/>
            <a:ext cx="23707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4D4D4D"/>
                </a:solidFill>
                <a:latin typeface="Comic Sans MS" pitchFamily="66" charset="0"/>
                <a:ea typeface="+mj-ea"/>
                <a:cs typeface="+mj-cs"/>
              </a:rPr>
              <a:t>Шаг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-3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6050" y="500042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установка контейнера в магазине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6696" y="1197895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за 2 недели – всего 5 батареек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348" y="2406473"/>
            <a:ext cx="8969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34223" y="3734149"/>
            <a:ext cx="2617898" cy="248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52121" y="1406877"/>
            <a:ext cx="3492665" cy="49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03008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668" y="210678"/>
            <a:ext cx="237079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Шаг- 4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68144" y="1592693"/>
            <a:ext cx="3030877" cy="23265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59686" y="4189028"/>
            <a:ext cx="3247791" cy="21669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68" y="3947677"/>
            <a:ext cx="5306932" cy="2649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51520" y="1700808"/>
            <a:ext cx="3663005" cy="2531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987824" y="548680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Обращение на общешкольной линейке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23928" y="206084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Помощники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из </a:t>
            </a:r>
          </a:p>
          <a:p>
            <a:pPr algn="ctr"/>
            <a:r>
              <a:rPr lang="ru-RU" b="1" dirty="0" smtClean="0">
                <a:solidFill>
                  <a:srgbClr val="006600"/>
                </a:solidFill>
              </a:rPr>
              <a:t>«Оберега»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32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5400000">
            <a:off x="2249487" y="2341374"/>
            <a:ext cx="4248473" cy="26780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187624" y="620688"/>
            <a:ext cx="63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За 1,5 месяца собрано  135 батареек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324923"/>
            <a:ext cx="2607586" cy="34722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974" y="321775"/>
            <a:ext cx="890587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87099" y="1664441"/>
            <a:ext cx="3013412" cy="5071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3" y="5085183"/>
            <a:ext cx="2202872" cy="1625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434" y="1597514"/>
            <a:ext cx="3550345" cy="475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5655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6" descr="DSCN3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3857628"/>
            <a:ext cx="333377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Содержимое 12" descr="DSCN3366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27001" y="608203"/>
            <a:ext cx="2714644" cy="15835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Содержимое 9" descr="DSCN3309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6450525" y="1153917"/>
            <a:ext cx="2051602" cy="2784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Содержимое 4" descr="DSCN3365.JPG"/>
          <p:cNvPicPr>
            <a:picLocks noChangeAspect="1"/>
          </p:cNvPicPr>
          <p:nvPr/>
        </p:nvPicPr>
        <p:blipFill rotWithShape="1">
          <a:blip r:embed="rId6" cstate="email"/>
          <a:srcRect/>
          <a:stretch/>
        </p:blipFill>
        <p:spPr>
          <a:xfrm rot="5400000">
            <a:off x="2212330" y="3484414"/>
            <a:ext cx="4019097" cy="23240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Содержимое 16" descr="DSCN3302.JPG"/>
          <p:cNvPicPr>
            <a:picLocks noGrp="1" noChangeAspect="1"/>
          </p:cNvPicPr>
          <p:nvPr>
            <p:ph sz="half" idx="1"/>
          </p:nvPr>
        </p:nvPicPr>
        <p:blipFill>
          <a:blip r:embed="rId7" cstate="email"/>
          <a:srcRect/>
          <a:stretch>
            <a:fillRect/>
          </a:stretch>
        </p:blipFill>
        <p:spPr>
          <a:xfrm rot="5400000">
            <a:off x="-553334" y="3340554"/>
            <a:ext cx="4038600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751078" y="544391"/>
            <a:ext cx="415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Контейнеры в подъездах многоквартирных домов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829457" y="700453"/>
            <a:ext cx="1944216" cy="699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Шаг- 5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59831" y="152027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10 дней-89 батареек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6288" y="1925334"/>
            <a:ext cx="674563" cy="6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417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15008" y="1412776"/>
            <a:ext cx="8027090" cy="521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404664"/>
            <a:ext cx="4368783" cy="12992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5004048" y="328422"/>
            <a:ext cx="1944216" cy="699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Шаг- </a:t>
            </a:r>
            <a:r>
              <a:rPr lang="en-US" b="1" dirty="0" smtClean="0">
                <a:solidFill>
                  <a:srgbClr val="4D4D4D"/>
                </a:solidFill>
                <a:latin typeface="Comic Sans MS" pitchFamily="66" charset="0"/>
              </a:rPr>
              <a:t>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751078" y="823464"/>
            <a:ext cx="439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Обращение к жителям района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41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557113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Обращение к коллективам школ  района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27615" y="1196752"/>
            <a:ext cx="8213724" cy="165618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19" y="2708920"/>
            <a:ext cx="4323291" cy="295232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33735"/>
            <a:ext cx="4464496" cy="284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261" y="5775807"/>
            <a:ext cx="1061089" cy="96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367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8604448" cy="6452505"/>
          </a:xfrm>
        </p:spPr>
      </p:pic>
    </p:spTree>
    <p:extLst>
      <p:ext uri="{BB962C8B-B14F-4D97-AF65-F5344CB8AC3E}">
        <p14:creationId xmlns:p14="http://schemas.microsoft.com/office/powerpoint/2010/main" xmlns="" val="2504151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78"/>
          <a:stretch/>
        </p:blipFill>
        <p:spPr>
          <a:xfrm>
            <a:off x="135792" y="404664"/>
            <a:ext cx="9008208" cy="6234220"/>
          </a:xfrm>
        </p:spPr>
      </p:pic>
    </p:spTree>
    <p:extLst>
      <p:ext uri="{BB962C8B-B14F-4D97-AF65-F5344CB8AC3E}">
        <p14:creationId xmlns:p14="http://schemas.microsoft.com/office/powerpoint/2010/main" xmlns="" val="68019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79512" y="2636912"/>
            <a:ext cx="3906982" cy="3879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652097" y="1360366"/>
            <a:ext cx="5917423" cy="4438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5"/>
          <p:cNvSpPr txBox="1">
            <a:spLocks/>
          </p:cNvSpPr>
          <p:nvPr/>
        </p:nvSpPr>
        <p:spPr>
          <a:xfrm>
            <a:off x="179512" y="476672"/>
            <a:ext cx="1944216" cy="699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Шаг- 7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05273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Детский сад «Светлячок»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7281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12 батареек за 10 дней</a:t>
            </a:r>
            <a:endParaRPr lang="ru-RU" sz="2400" b="1" dirty="0">
              <a:solidFill>
                <a:srgbClr val="0066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99083"/>
            <a:ext cx="7200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203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540568" y="128286"/>
            <a:ext cx="4608512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За время акции</a:t>
            </a:r>
            <a:endParaRPr lang="ru-RU" sz="3600" b="1" dirty="0">
              <a:solidFill>
                <a:srgbClr val="0066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68760"/>
            <a:ext cx="6428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Организовано</a:t>
            </a:r>
          </a:p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16 пунктов приема </a:t>
            </a:r>
          </a:p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Размещено </a:t>
            </a:r>
          </a:p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20 листовок</a:t>
            </a:r>
          </a:p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Всего собрано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1104 </a:t>
            </a:r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батарейки </a:t>
            </a:r>
          </a:p>
          <a:p>
            <a:pPr algn="ctr"/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или 33 кг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2152641" cy="290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573016"/>
            <a:ext cx="2664296" cy="346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65344"/>
            <a:ext cx="3098245" cy="229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9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842810">
            <a:off x="5872488" y="1211362"/>
            <a:ext cx="3444949" cy="2583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slUvzoj4q6A.jpg"/>
          <p:cNvPicPr>
            <a:picLocks noGrp="1" noChangeAspect="1"/>
          </p:cNvPicPr>
          <p:nvPr>
            <p:ph sz="half" idx="2"/>
          </p:nvPr>
        </p:nvPicPr>
        <p:blipFill>
          <a:blip r:embed="rId7" cstate="email"/>
          <a:srcRect/>
          <a:stretch>
            <a:fillRect/>
          </a:stretch>
        </p:blipFill>
        <p:spPr>
          <a:xfrm>
            <a:off x="4427984" y="3933056"/>
            <a:ext cx="4471307" cy="223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55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92789" y="476672"/>
            <a:ext cx="3465145" cy="26722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235716" cy="3141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65352"/>
            <a:ext cx="3145085" cy="5244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925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357166"/>
            <a:ext cx="6357392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-8286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6600"/>
                </a:solidFill>
                <a:latin typeface="Comic Sans MS" pitchFamily="66" charset="0"/>
              </a:rPr>
              <a:t>Всего на 30.03.2016 собрано</a:t>
            </a:r>
            <a:r>
              <a:rPr lang="ru-RU" sz="3200" dirty="0" smtClean="0">
                <a:solidFill>
                  <a:srgbClr val="006600"/>
                </a:solidFill>
              </a:rPr>
              <a:t>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90040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«Пальчиковых»    594</a:t>
            </a:r>
          </a:p>
          <a:p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«</a:t>
            </a:r>
            <a:r>
              <a:rPr lang="ru-RU" sz="2400" b="1" dirty="0" err="1" smtClean="0">
                <a:solidFill>
                  <a:srgbClr val="4D4D4D"/>
                </a:solidFill>
                <a:latin typeface="Comic Sans MS" pitchFamily="66" charset="0"/>
              </a:rPr>
              <a:t>Мизинчиковых</a:t>
            </a:r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»   358</a:t>
            </a:r>
          </a:p>
          <a:p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«Больших»           108</a:t>
            </a:r>
          </a:p>
          <a:p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  Прочие              44</a:t>
            </a:r>
          </a:p>
          <a:p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Всего 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1104</a:t>
            </a:r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Comic Sans MS" pitchFamily="66" charset="0"/>
              </a:rPr>
              <a:t>шт</a:t>
            </a: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,</a:t>
            </a:r>
            <a:r>
              <a:rPr lang="ru-RU" sz="2400" b="1" dirty="0" smtClean="0">
                <a:solidFill>
                  <a:srgbClr val="4D4D4D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Comic Sans MS" pitchFamily="66" charset="0"/>
              </a:rPr>
              <a:t>или 33 кг</a:t>
            </a:r>
            <a:endParaRPr lang="ru-RU" sz="24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2" name="Содержимое 11" descr="slUvzoj4q6A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51520" y="3645024"/>
            <a:ext cx="6255414" cy="2899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8" descr="DSCN3407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148064" y="1124744"/>
            <a:ext cx="3545866" cy="2847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04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1" y="2396123"/>
            <a:ext cx="6096000" cy="4048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187" y="1838280"/>
            <a:ext cx="3350243" cy="2512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342" y="4420186"/>
            <a:ext cx="3547510" cy="21647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Заголовок 5"/>
          <p:cNvSpPr txBox="1">
            <a:spLocks/>
          </p:cNvSpPr>
          <p:nvPr/>
        </p:nvSpPr>
        <p:spPr>
          <a:xfrm>
            <a:off x="357158" y="285728"/>
            <a:ext cx="3926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4D4D4D"/>
                </a:solidFill>
                <a:latin typeface="Comic Sans MS" pitchFamily="66" charset="0"/>
                <a:ea typeface="+mj-ea"/>
                <a:cs typeface="+mj-cs"/>
              </a:rPr>
              <a:t>Не отравлено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5271714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110400 литров воды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67743" y="3837043"/>
            <a:ext cx="1905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1104 ежей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558" y="6165637"/>
            <a:ext cx="1905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2208 кротов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960" y="499119"/>
            <a:ext cx="3928831" cy="29466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891043" y="2892626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22080 кв. м земли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47791" y="943230"/>
            <a:ext cx="2114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2208 деревьев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8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Содержимое 10" descr="2014-10-28 13.01.1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5219338" y="2349614"/>
            <a:ext cx="4877491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2014-10-28 13.00.59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-868689" y="2889814"/>
            <a:ext cx="4786346" cy="2545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Заголовок 5"/>
          <p:cNvSpPr txBox="1">
            <a:spLocks/>
          </p:cNvSpPr>
          <p:nvPr/>
        </p:nvSpPr>
        <p:spPr>
          <a:xfrm>
            <a:off x="179512" y="476672"/>
            <a:ext cx="1944216" cy="699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Шаг- 8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483768" y="826432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Доставка в пункт утилизации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6" b="5835"/>
          <a:stretch/>
        </p:blipFill>
        <p:spPr bwMode="auto">
          <a:xfrm>
            <a:off x="2987824" y="3140968"/>
            <a:ext cx="2988762" cy="2503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4177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Uvzoj4q6A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24744"/>
            <a:ext cx="9121775" cy="467995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</a:rPr>
              <a:t>Контейнеры – на расстояние «вытянутой руки»</a:t>
            </a:r>
            <a:endParaRPr lang="ru-RU" sz="3200" b="1" dirty="0">
              <a:solidFill>
                <a:srgbClr val="0066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160240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88"/>
          <a:stretch/>
        </p:blipFill>
        <p:spPr>
          <a:xfrm>
            <a:off x="2699792" y="1628800"/>
            <a:ext cx="3420816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DtKpdvVOx2Y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5400000">
            <a:off x="5307085" y="2549899"/>
            <a:ext cx="4650509" cy="2376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844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9126149" cy="6150440"/>
          </a:xfrm>
        </p:spPr>
      </p:pic>
    </p:spTree>
    <p:extLst>
      <p:ext uri="{BB962C8B-B14F-4D97-AF65-F5344CB8AC3E}">
        <p14:creationId xmlns:p14="http://schemas.microsoft.com/office/powerpoint/2010/main" xmlns="" val="11017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8201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4D4D4D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CC0099"/>
                </a:solidFill>
                <a:latin typeface="Mistral" pitchFamily="66" charset="0"/>
              </a:rPr>
              <a:t>Спасибо за внимание! </a:t>
            </a:r>
            <a:endParaRPr lang="ru-RU" b="1" dirty="0">
              <a:solidFill>
                <a:srgbClr val="CC0099"/>
              </a:solidFill>
              <a:latin typeface="Mistral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99" y="3068960"/>
            <a:ext cx="8997685" cy="3374132"/>
          </a:xfrm>
        </p:spPr>
      </p:pic>
      <p:sp>
        <p:nvSpPr>
          <p:cNvPr id="7" name="TextBox 6"/>
          <p:cNvSpPr txBox="1"/>
          <p:nvPr/>
        </p:nvSpPr>
        <p:spPr>
          <a:xfrm>
            <a:off x="1835696" y="1706905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Mistral" pitchFamily="66" charset="0"/>
              </a:rPr>
              <a:t>Надеюсь на сотрудничество!</a:t>
            </a:r>
            <a:endParaRPr lang="ru-RU" sz="2800" b="1" dirty="0">
              <a:solidFill>
                <a:srgbClr val="FFC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996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Сегодня сдать батарейки и аккумуляторы в специальные </a:t>
            </a:r>
            <a:r>
              <a:rPr lang="ru-RU" sz="3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контейнеры могут </a:t>
            </a:r>
            <a:r>
              <a:rPr lang="ru-RU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жители: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" y="5199039"/>
            <a:ext cx="1399308" cy="1424899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8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6985" y="3028350"/>
            <a:ext cx="3813448" cy="38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43259" y="1385525"/>
            <a:ext cx="8435280" cy="4525963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006600"/>
              </a:solidFill>
            </a:endParaRPr>
          </a:p>
          <a:p>
            <a:pPr algn="just"/>
            <a:r>
              <a:rPr lang="ru-RU" sz="2400" dirty="0" smtClean="0">
                <a:solidFill>
                  <a:srgbClr val="006600"/>
                </a:solidFill>
              </a:rPr>
              <a:t>Москвы</a:t>
            </a:r>
            <a:r>
              <a:rPr lang="ru-RU" sz="2400" dirty="0">
                <a:solidFill>
                  <a:srgbClr val="006600"/>
                </a:solidFill>
              </a:rPr>
              <a:t>, Санкт-Петербурга, Белгорода, Брянска, Волгограда, Воронежа, Екатеринбурга, Иваново, Казани, Краснодара, Липецка, Набережных Челнов, Нижнего Новгорода, Новосибирска, Омска, Оренбурга, Ростова-на-Дону, Рязани, Самары, Саратова, Сургута, Тольятти, Ульяновска, Уфы, Чебоксар, Челябинска, </a:t>
            </a:r>
            <a:r>
              <a:rPr lang="ru-RU" sz="2400" dirty="0" smtClean="0">
                <a:solidFill>
                  <a:srgbClr val="006600"/>
                </a:solidFill>
              </a:rPr>
              <a:t>Ярославля и др.</a:t>
            </a:r>
            <a:endParaRPr lang="ru-RU" sz="2400" i="1" dirty="0">
              <a:solidFill>
                <a:srgbClr val="0066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22096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4020" y="404664"/>
            <a:ext cx="9036495" cy="431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4077072"/>
            <a:ext cx="7620001" cy="2495411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19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45624" cy="14310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Цель</a:t>
            </a:r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проекта</a:t>
            </a:r>
            <a:r>
              <a:rPr lang="ru-RU" sz="2800" dirty="0" smtClean="0">
                <a:solidFill>
                  <a:srgbClr val="006600"/>
                </a:solidFill>
              </a:rPr>
              <a:t>- </a:t>
            </a:r>
            <a:r>
              <a:rPr lang="ru-RU" sz="2800" b="1" dirty="0">
                <a:solidFill>
                  <a:srgbClr val="006600"/>
                </a:solidFill>
                <a:latin typeface="Comic Sans MS" pitchFamily="66" charset="0"/>
              </a:rPr>
              <a:t>снижение вредного воздействия на окружающую среду через организацию сбора использованных батареек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5214950"/>
            <a:ext cx="1797866" cy="1643050"/>
          </a:xfrm>
        </p:spPr>
      </p:pic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83568" y="1916832"/>
            <a:ext cx="8064896" cy="341724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ea typeface="+mj-ea"/>
                <a:cs typeface="+mj-cs"/>
              </a:rPr>
              <a:t>Задачи: </a:t>
            </a:r>
          </a:p>
          <a:p>
            <a:pPr lvl="0"/>
            <a:r>
              <a:rPr lang="ru-RU" sz="2400" b="1" dirty="0">
                <a:solidFill>
                  <a:srgbClr val="4D4D4D"/>
                </a:solidFill>
                <a:latin typeface="Comic Sans MS" pitchFamily="66" charset="0"/>
                <a:ea typeface="+mj-ea"/>
                <a:cs typeface="+mj-cs"/>
              </a:rPr>
              <a:t>Собрать, обобщить и довести до населения информацию об опасности для природы и человека, которую несут выброшенные вместе с обычным мусором батарейки;</a:t>
            </a:r>
          </a:p>
          <a:p>
            <a:pPr lvl="0"/>
            <a:r>
              <a:rPr lang="ru-RU" sz="2400" b="1" dirty="0">
                <a:solidFill>
                  <a:srgbClr val="4D4D4D"/>
                </a:solidFill>
                <a:latin typeface="Comic Sans MS" pitchFamily="66" charset="0"/>
                <a:ea typeface="+mj-ea"/>
                <a:cs typeface="+mj-cs"/>
              </a:rPr>
              <a:t>Организовать сбор использованных батареек и аккумуляторов;</a:t>
            </a:r>
          </a:p>
          <a:p>
            <a:pPr lvl="0"/>
            <a:r>
              <a:rPr lang="ru-RU" sz="2400" b="1" dirty="0">
                <a:solidFill>
                  <a:srgbClr val="4D4D4D"/>
                </a:solidFill>
                <a:latin typeface="Comic Sans MS" pitchFamily="66" charset="0"/>
                <a:ea typeface="+mj-ea"/>
                <a:cs typeface="+mj-cs"/>
              </a:rPr>
              <a:t>Доставить батарейки в пункт утилизации.</a:t>
            </a:r>
          </a:p>
          <a:p>
            <a:pPr marL="0" indent="0">
              <a:buNone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621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4996757"/>
            <a:ext cx="2036618" cy="186124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04664"/>
            <a:ext cx="8445624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Актуальность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8964488" cy="3417243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Цивилизованное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отношение к отходам, формирование привычки раздельно собирать бытовой мусор – все это важная часть экологической культуры, к которой нужно приучаться с детства. 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При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этом нельзя забывать о том, что ответственность за экологическое благополучие страны должны нести все в равной степени.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Чтобы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улучшение экологической ситуации в России стало действительно возможным, необходимо действенное участие в этом процессе каждого из нас».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7984" y="44371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6600"/>
                </a:solidFill>
              </a:rPr>
              <a:t>Сергей </a:t>
            </a:r>
            <a:r>
              <a:rPr lang="ru-RU" b="1" dirty="0" smtClean="0">
                <a:solidFill>
                  <a:srgbClr val="006600"/>
                </a:solidFill>
              </a:rPr>
              <a:t>Донской, </a:t>
            </a:r>
          </a:p>
          <a:p>
            <a:pPr algn="r"/>
            <a:r>
              <a:rPr lang="ru-RU" b="1" dirty="0" smtClean="0">
                <a:solidFill>
                  <a:srgbClr val="006600"/>
                </a:solidFill>
              </a:rPr>
              <a:t>Министр </a:t>
            </a:r>
            <a:r>
              <a:rPr lang="ru-RU" b="1" dirty="0">
                <a:solidFill>
                  <a:srgbClr val="006600"/>
                </a:solidFill>
              </a:rPr>
              <a:t>природных ресурсов и экологии Российской </a:t>
            </a:r>
            <a:r>
              <a:rPr lang="ru-RU" b="1" dirty="0" smtClean="0">
                <a:solidFill>
                  <a:srgbClr val="006600"/>
                </a:solidFill>
              </a:rPr>
              <a:t>Федерации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899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07504" y="4869331"/>
            <a:ext cx="2036763" cy="1860550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-108520" y="241009"/>
            <a:ext cx="2736304" cy="93662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Новизна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6800" y="1177634"/>
            <a:ext cx="5087046" cy="32594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67944" y="3356992"/>
            <a:ext cx="4493391" cy="3024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9585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Comic Sans MS" pitchFamily="66" charset="0"/>
              </a:rPr>
              <a:t>Методы</a:t>
            </a:r>
            <a:endParaRPr lang="ru-RU" sz="2800" b="1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6444208" y="4869160"/>
            <a:ext cx="2251079" cy="169249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51520" y="1340768"/>
            <a:ext cx="842493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Анализ источников информации – интернета, СМИ, для изучения влияния батареек на окружающую среду и знакомства с опытом по сбору и утилизации бытовых отходов.</a:t>
            </a:r>
            <a:endParaRPr lang="ru-RU" i="1" dirty="0" smtClean="0"/>
          </a:p>
          <a:p>
            <a:r>
              <a:rPr lang="ru-RU" dirty="0" smtClean="0"/>
              <a:t>Анкетирование населения для изучения актуальности проекта.</a:t>
            </a:r>
            <a:endParaRPr lang="ru-RU" i="1" dirty="0" smtClean="0"/>
          </a:p>
          <a:p>
            <a:r>
              <a:rPr lang="ru-RU" dirty="0" smtClean="0"/>
              <a:t>Простейшие методы статистической обработки данных при обработке данных анкет и фиксировании результатов акции.</a:t>
            </a:r>
            <a:endParaRPr lang="ru-RU" i="1" dirty="0" smtClean="0"/>
          </a:p>
          <a:p>
            <a:r>
              <a:rPr lang="ru-RU" dirty="0" smtClean="0"/>
              <a:t>Интервьюирование для изучения опыта раздельного сбора бытовых отходов в поселке.</a:t>
            </a:r>
            <a:endParaRPr lang="ru-RU" i="1" dirty="0" smtClean="0"/>
          </a:p>
          <a:p>
            <a:r>
              <a:rPr lang="ru-RU" dirty="0" smtClean="0"/>
              <a:t>Для информирования населения о вреде выброшенных батареек и способах снижения вредного воздействия я использовала такие методы, как публичное выступление, выпуск листовок, публикация в периодической печати, обращение через рассылку в электронной почте.</a:t>
            </a: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958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23572"/>
            <a:ext cx="4250954" cy="6035305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404664"/>
            <a:ext cx="3920543" cy="6220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762" b="100000" l="962" r="996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0878" y="2852568"/>
            <a:ext cx="19018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59228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2" t="10260" r="2255" b="3706"/>
          <a:stretch/>
        </p:blipFill>
        <p:spPr>
          <a:xfrm>
            <a:off x="179512" y="620688"/>
            <a:ext cx="8640960" cy="5957142"/>
          </a:xfrm>
        </p:spPr>
      </p:pic>
    </p:spTree>
    <p:extLst>
      <p:ext uri="{BB962C8B-B14F-4D97-AF65-F5344CB8AC3E}">
        <p14:creationId xmlns:p14="http://schemas.microsoft.com/office/powerpoint/2010/main" xmlns="" val="2613724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695</Words>
  <Application>Microsoft Office PowerPoint</Application>
  <PresentationFormat>Экран (4:3)</PresentationFormat>
  <Paragraphs>133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Я - за здоровье планеты! А ты? </vt:lpstr>
      <vt:lpstr>Слайд 2</vt:lpstr>
      <vt:lpstr>Слайд 3</vt:lpstr>
      <vt:lpstr>Цель проекта- снижение вредного воздействия на окружающую среду через организацию сбора использованных батареек</vt:lpstr>
      <vt:lpstr>Актуальность</vt:lpstr>
      <vt:lpstr>Новизна</vt:lpstr>
      <vt:lpstr>Методы</vt:lpstr>
      <vt:lpstr>Слайд 8</vt:lpstr>
      <vt:lpstr>Слайд 9</vt:lpstr>
      <vt:lpstr> </vt:lpstr>
      <vt:lpstr> Анкетирование</vt:lpstr>
      <vt:lpstr>Анкетирование</vt:lpstr>
      <vt:lpstr>Анкетирование</vt:lpstr>
      <vt:lpstr>Слайд 14</vt:lpstr>
      <vt:lpstr>Слайд 15</vt:lpstr>
      <vt:lpstr>Шаг-1 </vt:lpstr>
      <vt:lpstr>Слайд 17</vt:lpstr>
      <vt:lpstr>Слайд 18</vt:lpstr>
      <vt:lpstr> </vt:lpstr>
      <vt:lpstr> </vt:lpstr>
      <vt:lpstr> Шаг- 4 </vt:lpstr>
      <vt:lpstr>Слайд 22</vt:lpstr>
      <vt:lpstr> </vt:lpstr>
      <vt:lpstr> </vt:lpstr>
      <vt:lpstr>Слайд 25</vt:lpstr>
      <vt:lpstr> </vt:lpstr>
      <vt:lpstr> </vt:lpstr>
      <vt:lpstr> </vt:lpstr>
      <vt:lpstr>За время акции</vt:lpstr>
      <vt:lpstr> </vt:lpstr>
      <vt:lpstr> </vt:lpstr>
      <vt:lpstr> </vt:lpstr>
      <vt:lpstr>Слайд 33</vt:lpstr>
      <vt:lpstr>Контейнеры – на расстояние «вытянутой руки»</vt:lpstr>
      <vt:lpstr>Слайд 35</vt:lpstr>
      <vt:lpstr> Спасибо за внимание! </vt:lpstr>
      <vt:lpstr>Сегодня сдать батарейки и аккумуляторы в специальные контейнеры могут жители: 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Sk</cp:lastModifiedBy>
  <cp:revision>85</cp:revision>
  <dcterms:created xsi:type="dcterms:W3CDTF">2014-10-11T17:11:51Z</dcterms:created>
  <dcterms:modified xsi:type="dcterms:W3CDTF">2016-05-11T13:31:23Z</dcterms:modified>
</cp:coreProperties>
</file>